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7" r:id="rId9"/>
    <p:sldId id="305" r:id="rId10"/>
    <p:sldId id="306" r:id="rId11"/>
    <p:sldId id="274" r:id="rId12"/>
    <p:sldId id="307" r:id="rId13"/>
    <p:sldId id="308" r:id="rId14"/>
    <p:sldId id="309" r:id="rId15"/>
    <p:sldId id="280" r:id="rId16"/>
    <p:sldId id="279" r:id="rId17"/>
    <p:sldId id="286" r:id="rId1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0"/>
      <p:bold r:id="rId21"/>
    </p:embeddedFont>
    <p:embeddedFont>
      <p:font typeface="Bahnschrift Light" panose="020B0502040204020203" pitchFamily="34" charset="0"/>
      <p:regular r:id="rId22"/>
    </p:embeddedFont>
    <p:embeddedFont>
      <p:font typeface="Microsoft Himalaya" panose="01010100010101010101" pitchFamily="2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ExtraBold" panose="020B0604020202020204" charset="0"/>
      <p:bold r:id="rId28"/>
      <p:boldItalic r:id="rId29"/>
    </p:embeddedFont>
    <p:embeddedFont>
      <p:font typeface="Montserrat ExtraLight" panose="020B0604020202020204" charset="0"/>
      <p:regular r:id="rId30"/>
      <p:bold r:id="rId31"/>
      <p:italic r:id="rId32"/>
      <p:boldItalic r:id="rId33"/>
    </p:embeddedFont>
    <p:embeddedFont>
      <p:font typeface="Montserrat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32007-C493-4CBD-B80F-661C083BAC36}">
  <a:tblStyle styleId="{20C32007-C493-4CBD-B80F-661C083BAC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war reddy" userId="dbf6f4701fe78032" providerId="LiveId" clId="{7D4CFB62-04B0-4DF8-A57C-B2C77C2EFDBB}"/>
    <pc:docChg chg="undo custSel delSld modSld sldOrd delMainMaster">
      <pc:chgData name="eswar reddy" userId="dbf6f4701fe78032" providerId="LiveId" clId="{7D4CFB62-04B0-4DF8-A57C-B2C77C2EFDBB}" dt="2024-06-06T10:47:30.163" v="640"/>
      <pc:docMkLst>
        <pc:docMk/>
      </pc:docMkLst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56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56"/>
            <ac:picMk id="2" creationId="{F2246BE6-CF5A-4882-BA32-94425DBE8CD7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57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57"/>
            <ac:picMk id="2" creationId="{5FCE0B03-2F7E-48C4-85C0-98CFEA38437A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58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58"/>
            <ac:picMk id="2" creationId="{725D2C7E-0331-4A2B-A5AE-ADFE94F168E7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59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59"/>
            <ac:picMk id="2" creationId="{5728BF5D-74B0-458A-A317-2393879F7D5E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62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62"/>
            <ac:picMk id="2" creationId="{7E84DEFE-E31D-4488-ACB9-21F47E851E94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63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63"/>
            <ac:picMk id="2" creationId="{298CE389-4A80-426D-BCD9-D4BD3A1AF007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64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64"/>
            <ac:picMk id="2" creationId="{FC532125-9989-4F79-9F8F-1B06D9E0C5CB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67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67"/>
            <ac:picMk id="2" creationId="{FC1AA46C-AFE1-43B4-8D59-C05B456F0FDC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0" sldId="274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74"/>
            <ac:picMk id="2" creationId="{C2C046BE-5794-42BA-94C6-35390A4CFEE5}"/>
          </ac:picMkLst>
        </pc:picChg>
      </pc:sldChg>
      <pc:sldChg chg="del">
        <pc:chgData name="eswar reddy" userId="dbf6f4701fe78032" providerId="LiveId" clId="{7D4CFB62-04B0-4DF8-A57C-B2C77C2EFDBB}" dt="2024-06-06T07:25:25.941" v="476" actId="2696"/>
        <pc:sldMkLst>
          <pc:docMk/>
          <pc:sldMk cId="0" sldId="277"/>
        </pc:sldMkLst>
      </pc:sldChg>
      <pc:sldChg chg="addSp delSp modSp modTransition">
        <pc:chgData name="eswar reddy" userId="dbf6f4701fe78032" providerId="LiveId" clId="{7D4CFB62-04B0-4DF8-A57C-B2C77C2EFDBB}" dt="2024-06-06T10:47:30.163" v="640"/>
        <pc:sldMkLst>
          <pc:docMk/>
          <pc:sldMk cId="0" sldId="279"/>
        </pc:sldMkLst>
        <pc:spChg chg="add mod">
          <ac:chgData name="eswar reddy" userId="dbf6f4701fe78032" providerId="LiveId" clId="{7D4CFB62-04B0-4DF8-A57C-B2C77C2EFDBB}" dt="2024-06-06T07:46:06.372" v="533" actId="207"/>
          <ac:spMkLst>
            <pc:docMk/>
            <pc:sldMk cId="0" sldId="279"/>
            <ac:spMk id="3" creationId="{5AC21C00-33CB-461E-96A9-91754201D8DC}"/>
          </ac:spMkLst>
        </pc:spChg>
        <pc:spChg chg="add del mod">
          <ac:chgData name="eswar reddy" userId="dbf6f4701fe78032" providerId="LiveId" clId="{7D4CFB62-04B0-4DF8-A57C-B2C77C2EFDBB}" dt="2024-06-06T07:27:18.170" v="496" actId="478"/>
          <ac:spMkLst>
            <pc:docMk/>
            <pc:sldMk cId="0" sldId="279"/>
            <ac:spMk id="5" creationId="{709F456B-FAB4-4073-98F9-CAA7ECDAE961}"/>
          </ac:spMkLst>
        </pc:spChg>
        <pc:spChg chg="mod">
          <ac:chgData name="eswar reddy" userId="dbf6f4701fe78032" providerId="LiveId" clId="{7D4CFB62-04B0-4DF8-A57C-B2C77C2EFDBB}" dt="2024-06-06T07:28:20.151" v="499" actId="207"/>
          <ac:spMkLst>
            <pc:docMk/>
            <pc:sldMk cId="0" sldId="279"/>
            <ac:spMk id="2070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72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14.570" v="495" actId="478"/>
          <ac:spMkLst>
            <pc:docMk/>
            <pc:sldMk cId="0" sldId="279"/>
            <ac:spMk id="2073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74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75" creationId="{00000000-0000-0000-0000-000000000000}"/>
          </ac:spMkLst>
        </pc:spChg>
        <pc:spChg chg="del mod">
          <ac:chgData name="eswar reddy" userId="dbf6f4701fe78032" providerId="LiveId" clId="{7D4CFB62-04B0-4DF8-A57C-B2C77C2EFDBB}" dt="2024-06-06T07:26:45.805" v="493" actId="21"/>
          <ac:spMkLst>
            <pc:docMk/>
            <pc:sldMk cId="0" sldId="279"/>
            <ac:spMk id="2076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6:45.805" v="493" actId="21"/>
          <ac:spMkLst>
            <pc:docMk/>
            <pc:sldMk cId="0" sldId="279"/>
            <ac:spMk id="2077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78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79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80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7:03.951" v="494" actId="21"/>
          <ac:spMkLst>
            <pc:docMk/>
            <pc:sldMk cId="0" sldId="279"/>
            <ac:spMk id="2081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6:45.805" v="493" actId="21"/>
          <ac:spMkLst>
            <pc:docMk/>
            <pc:sldMk cId="0" sldId="279"/>
            <ac:spMk id="2082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26:45.805" v="493" actId="21"/>
          <ac:spMkLst>
            <pc:docMk/>
            <pc:sldMk cId="0" sldId="279"/>
            <ac:spMk id="2083" creationId="{00000000-0000-0000-0000-000000000000}"/>
          </ac:spMkLst>
        </pc:spChg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79"/>
            <ac:picMk id="2" creationId="{CE8DE3DC-D5BA-4F02-B6EA-F7A8A5637444}"/>
          </ac:picMkLst>
        </pc:picChg>
        <pc:cxnChg chg="mod">
          <ac:chgData name="eswar reddy" userId="dbf6f4701fe78032" providerId="LiveId" clId="{7D4CFB62-04B0-4DF8-A57C-B2C77C2EFDBB}" dt="2024-06-06T07:43:20.964" v="505" actId="1076"/>
          <ac:cxnSpMkLst>
            <pc:docMk/>
            <pc:sldMk cId="0" sldId="279"/>
            <ac:cxnSpMk id="2084" creationId="{00000000-0000-0000-0000-000000000000}"/>
          </ac:cxnSpMkLst>
        </pc:cxnChg>
      </pc:sldChg>
      <pc:sldChg chg="addSp modSp ord modTransition">
        <pc:chgData name="eswar reddy" userId="dbf6f4701fe78032" providerId="LiveId" clId="{7D4CFB62-04B0-4DF8-A57C-B2C77C2EFDBB}" dt="2024-06-06T10:47:30.163" v="640"/>
        <pc:sldMkLst>
          <pc:docMk/>
          <pc:sldMk cId="0" sldId="280"/>
        </pc:sldMkLst>
        <pc:spChg chg="mod">
          <ac:chgData name="eswar reddy" userId="dbf6f4701fe78032" providerId="LiveId" clId="{7D4CFB62-04B0-4DF8-A57C-B2C77C2EFDBB}" dt="2024-06-06T07:24:35.861" v="472" actId="20577"/>
          <ac:spMkLst>
            <pc:docMk/>
            <pc:sldMk cId="0" sldId="280"/>
            <ac:spMk id="2089" creationId="{00000000-0000-0000-0000-000000000000}"/>
          </ac:spMkLst>
        </pc:spChg>
        <pc:spChg chg="mod">
          <ac:chgData name="eswar reddy" userId="dbf6f4701fe78032" providerId="LiveId" clId="{7D4CFB62-04B0-4DF8-A57C-B2C77C2EFDBB}" dt="2024-06-06T07:24:44.821" v="474" actId="20577"/>
          <ac:spMkLst>
            <pc:docMk/>
            <pc:sldMk cId="0" sldId="280"/>
            <ac:spMk id="2090" creationId="{00000000-0000-0000-0000-000000000000}"/>
          </ac:spMkLst>
        </pc:spChg>
        <pc:spChg chg="mod">
          <ac:chgData name="eswar reddy" userId="dbf6f4701fe78032" providerId="LiveId" clId="{7D4CFB62-04B0-4DF8-A57C-B2C77C2EFDBB}" dt="2024-06-06T07:16:26.504" v="31" actId="20577"/>
          <ac:spMkLst>
            <pc:docMk/>
            <pc:sldMk cId="0" sldId="280"/>
            <ac:spMk id="2091" creationId="{00000000-0000-0000-0000-000000000000}"/>
          </ac:spMkLst>
        </pc:spChg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80"/>
            <ac:picMk id="2" creationId="{AC7D34D0-23CB-4BB0-8E80-4E6545DA2A32}"/>
          </ac:picMkLst>
        </pc:picChg>
      </pc:sldChg>
      <pc:sldChg chg="del">
        <pc:chgData name="eswar reddy" userId="dbf6f4701fe78032" providerId="LiveId" clId="{7D4CFB62-04B0-4DF8-A57C-B2C77C2EFDBB}" dt="2024-06-06T07:46:29.072" v="534" actId="2696"/>
        <pc:sldMkLst>
          <pc:docMk/>
          <pc:sldMk cId="0" sldId="281"/>
        </pc:sldMkLst>
      </pc:sldChg>
      <pc:sldChg chg="del">
        <pc:chgData name="eswar reddy" userId="dbf6f4701fe78032" providerId="LiveId" clId="{7D4CFB62-04B0-4DF8-A57C-B2C77C2EFDBB}" dt="2024-06-06T07:46:36.738" v="535" actId="2696"/>
        <pc:sldMkLst>
          <pc:docMk/>
          <pc:sldMk cId="0" sldId="285"/>
        </pc:sldMkLst>
      </pc:sldChg>
      <pc:sldChg chg="addSp delSp modSp modTransition">
        <pc:chgData name="eswar reddy" userId="dbf6f4701fe78032" providerId="LiveId" clId="{7D4CFB62-04B0-4DF8-A57C-B2C77C2EFDBB}" dt="2024-06-06T10:47:30.163" v="640"/>
        <pc:sldMkLst>
          <pc:docMk/>
          <pc:sldMk cId="0" sldId="286"/>
        </pc:sldMkLst>
        <pc:spChg chg="add mod">
          <ac:chgData name="eswar reddy" userId="dbf6f4701fe78032" providerId="LiveId" clId="{7D4CFB62-04B0-4DF8-A57C-B2C77C2EFDBB}" dt="2024-06-06T07:51:11.148" v="623" actId="2085"/>
          <ac:spMkLst>
            <pc:docMk/>
            <pc:sldMk cId="0" sldId="286"/>
            <ac:spMk id="2" creationId="{BD1E33D4-CFD8-42A5-8C0E-845731BBD967}"/>
          </ac:spMkLst>
        </pc:spChg>
        <pc:spChg chg="mod">
          <ac:chgData name="eswar reddy" userId="dbf6f4701fe78032" providerId="LiveId" clId="{7D4CFB62-04B0-4DF8-A57C-B2C77C2EFDBB}" dt="2024-06-06T07:50:01.662" v="617" actId="13926"/>
          <ac:spMkLst>
            <pc:docMk/>
            <pc:sldMk cId="0" sldId="286"/>
            <ac:spMk id="2160" creationId="{00000000-0000-0000-0000-000000000000}"/>
          </ac:spMkLst>
        </pc:spChg>
        <pc:spChg chg="del mod">
          <ac:chgData name="eswar reddy" userId="dbf6f4701fe78032" providerId="LiveId" clId="{7D4CFB62-04B0-4DF8-A57C-B2C77C2EFDBB}" dt="2024-06-06T07:48:58.408" v="613" actId="478"/>
          <ac:spMkLst>
            <pc:docMk/>
            <pc:sldMk cId="0" sldId="286"/>
            <ac:spMk id="2162" creationId="{00000000-0000-0000-0000-000000000000}"/>
          </ac:spMkLst>
        </pc:spChg>
        <pc:spChg chg="del">
          <ac:chgData name="eswar reddy" userId="dbf6f4701fe78032" providerId="LiveId" clId="{7D4CFB62-04B0-4DF8-A57C-B2C77C2EFDBB}" dt="2024-06-06T07:49:19.485" v="614" actId="478"/>
          <ac:spMkLst>
            <pc:docMk/>
            <pc:sldMk cId="0" sldId="286"/>
            <ac:spMk id="2164" creationId="{00000000-0000-0000-0000-000000000000}"/>
          </ac:spMkLst>
        </pc:spChg>
        <pc:grpChg chg="del">
          <ac:chgData name="eswar reddy" userId="dbf6f4701fe78032" providerId="LiveId" clId="{7D4CFB62-04B0-4DF8-A57C-B2C77C2EFDBB}" dt="2024-06-06T07:49:19.485" v="614" actId="478"/>
          <ac:grpSpMkLst>
            <pc:docMk/>
            <pc:sldMk cId="0" sldId="286"/>
            <ac:grpSpMk id="2165" creationId="{00000000-0000-0000-0000-000000000000}"/>
          </ac:grpSpMkLst>
        </pc:grpChg>
        <pc:grpChg chg="del">
          <ac:chgData name="eswar reddy" userId="dbf6f4701fe78032" providerId="LiveId" clId="{7D4CFB62-04B0-4DF8-A57C-B2C77C2EFDBB}" dt="2024-06-06T07:49:19.485" v="614" actId="478"/>
          <ac:grpSpMkLst>
            <pc:docMk/>
            <pc:sldMk cId="0" sldId="286"/>
            <ac:grpSpMk id="2170" creationId="{00000000-0000-0000-0000-000000000000}"/>
          </ac:grpSpMkLst>
        </pc:grpChg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0" sldId="286"/>
            <ac:picMk id="3" creationId="{A90083A1-D8CB-4411-9DFF-F78BB88D0AC5}"/>
          </ac:picMkLst>
        </pc:picChg>
        <pc:cxnChg chg="del">
          <ac:chgData name="eswar reddy" userId="dbf6f4701fe78032" providerId="LiveId" clId="{7D4CFB62-04B0-4DF8-A57C-B2C77C2EFDBB}" dt="2024-06-06T07:49:21.996" v="615" actId="478"/>
          <ac:cxnSpMkLst>
            <pc:docMk/>
            <pc:sldMk cId="0" sldId="286"/>
            <ac:cxnSpMk id="2163" creationId="{00000000-0000-0000-0000-000000000000}"/>
          </ac:cxnSpMkLst>
        </pc:cxnChg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87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88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89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0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1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2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3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4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5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6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7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8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299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300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301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302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303"/>
        </pc:sldMkLst>
      </pc:sldChg>
      <pc:sldChg chg="del">
        <pc:chgData name="eswar reddy" userId="dbf6f4701fe78032" providerId="LiveId" clId="{7D4CFB62-04B0-4DF8-A57C-B2C77C2EFDBB}" dt="2024-06-06T07:47:12.035" v="536" actId="47"/>
        <pc:sldMkLst>
          <pc:docMk/>
          <pc:sldMk cId="0" sldId="304"/>
        </pc:sldMkLst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1956105691" sldId="305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1956105691" sldId="305"/>
            <ac:picMk id="5" creationId="{19D8EACB-FDEF-4F16-B97D-1401C7A6785B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4023764737" sldId="306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4023764737" sldId="306"/>
            <ac:picMk id="5" creationId="{A1BFF3EB-636F-4F68-8881-2DB6616DBCFD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3015801322" sldId="307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3015801322" sldId="307"/>
            <ac:picMk id="2" creationId="{BE472F5D-6EB3-4262-A039-0E3FC65F833A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1415847241" sldId="308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1415847241" sldId="308"/>
            <ac:picMk id="2" creationId="{6FF0E8EE-718E-4443-AE19-F25BA932249C}"/>
          </ac:picMkLst>
        </pc:picChg>
      </pc:sldChg>
      <pc:sldChg chg="addSp modSp">
        <pc:chgData name="eswar reddy" userId="dbf6f4701fe78032" providerId="LiveId" clId="{7D4CFB62-04B0-4DF8-A57C-B2C77C2EFDBB}" dt="2024-06-06T10:47:30.163" v="640"/>
        <pc:sldMkLst>
          <pc:docMk/>
          <pc:sldMk cId="4106002187" sldId="309"/>
        </pc:sldMkLst>
        <pc:picChg chg="add mod">
          <ac:chgData name="eswar reddy" userId="dbf6f4701fe78032" providerId="LiveId" clId="{7D4CFB62-04B0-4DF8-A57C-B2C77C2EFDBB}" dt="2024-06-06T10:47:30.163" v="640"/>
          <ac:picMkLst>
            <pc:docMk/>
            <pc:sldMk cId="4106002187" sldId="309"/>
            <ac:picMk id="2" creationId="{4A2DDEF5-FE8B-446A-9065-BDF9B925612D}"/>
          </ac:picMkLst>
        </pc:picChg>
      </pc:sldChg>
      <pc:sldMasterChg chg="delSldLayout">
        <pc:chgData name="eswar reddy" userId="dbf6f4701fe78032" providerId="LiveId" clId="{7D4CFB62-04B0-4DF8-A57C-B2C77C2EFDBB}" dt="2024-06-06T07:47:12.035" v="536" actId="47"/>
        <pc:sldMasterMkLst>
          <pc:docMk/>
          <pc:sldMasterMk cId="0" sldId="2147483683"/>
        </pc:sldMasterMkLst>
        <pc:sldLayoutChg chg="del">
          <pc:chgData name="eswar reddy" userId="dbf6f4701fe78032" providerId="LiveId" clId="{7D4CFB62-04B0-4DF8-A57C-B2C77C2EFDBB}" dt="2024-06-06T07:25:25.941" v="476" actId="2696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eswar reddy" userId="dbf6f4701fe78032" providerId="LiveId" clId="{7D4CFB62-04B0-4DF8-A57C-B2C77C2EFDBB}" dt="2024-06-06T07:46:29.072" v="534" actId="2696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eswar reddy" userId="dbf6f4701fe78032" providerId="LiveId" clId="{7D4CFB62-04B0-4DF8-A57C-B2C77C2EFDBB}" dt="2024-06-06T07:46:36.738" v="535" actId="2696"/>
          <pc:sldLayoutMkLst>
            <pc:docMk/>
            <pc:sldMasterMk cId="0" sldId="2147483683"/>
            <pc:sldLayoutMk cId="0" sldId="2147483678"/>
          </pc:sldLayoutMkLst>
        </pc:sldLayoutChg>
        <pc:sldLayoutChg chg="del">
          <pc:chgData name="eswar reddy" userId="dbf6f4701fe78032" providerId="LiveId" clId="{7D4CFB62-04B0-4DF8-A57C-B2C77C2EFDBB}" dt="2024-06-06T07:47:12.035" v="536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eswar reddy" userId="dbf6f4701fe78032" providerId="LiveId" clId="{7D4CFB62-04B0-4DF8-A57C-B2C77C2EFDBB}" dt="2024-06-06T07:47:12.035" v="536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del delSldLayout">
        <pc:chgData name="eswar reddy" userId="dbf6f4701fe78032" providerId="LiveId" clId="{7D4CFB62-04B0-4DF8-A57C-B2C77C2EFDBB}" dt="2024-06-06T07:47:12.035" v="536" actId="47"/>
        <pc:sldMasterMkLst>
          <pc:docMk/>
          <pc:sldMasterMk cId="0" sldId="2147483684"/>
        </pc:sldMasterMkLst>
        <pc:sldLayoutChg chg="del">
          <pc:chgData name="eswar reddy" userId="dbf6f4701fe78032" providerId="LiveId" clId="{7D4CFB62-04B0-4DF8-A57C-B2C77C2EFDBB}" dt="2024-06-06T07:47:12.035" v="536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helthcare .xlsx]kpi 1!PivotTable11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800">
                <a:solidFill>
                  <a:schemeClr val="bg1">
                    <a:lumMod val="95000"/>
                  </a:schemeClr>
                </a:solidFill>
              </a:rPr>
              <a:t> Patients across various summaries</a:t>
            </a:r>
            <a:endParaRPr lang="en-US" sz="800">
              <a:solidFill>
                <a:schemeClr val="bg1">
                  <a:lumMod val="95000"/>
                </a:schemeClr>
              </a:solidFill>
            </a:endParaRPr>
          </a:p>
        </c:rich>
      </c:tx>
      <c:layout>
        <c:manualLayout>
          <c:xMode val="edge"/>
          <c:yMode val="edge"/>
          <c:x val="0.15275059703017865"/>
          <c:y val="2.29320229320229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cap="all" spc="120" normalizeH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800" b="0" i="0" u="none" strike="noStrike" kern="1200" baseline="0">
                  <a:solidFill>
                    <a:sysClr val="windowText" lastClr="000000"/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'kpi 1'!$A$3</c:f>
              <c:strCache>
                <c:ptCount val="1"/>
                <c:pt idx="0">
                  <c:v>Sum of Number of Patients included in survival summary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1'!$A$4</c:f>
              <c:numCache>
                <c:formatCode>General</c:formatCode>
                <c:ptCount val="1"/>
                <c:pt idx="0">
                  <c:v>1883947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4F-4A91-A488-F132AFE0A7E0}"/>
            </c:ext>
          </c:extLst>
        </c:ser>
        <c:ser>
          <c:idx val="1"/>
          <c:order val="1"/>
          <c:tx>
            <c:strRef>
              <c:f>'kpi 1'!$B$3</c:f>
              <c:strCache>
                <c:ptCount val="1"/>
                <c:pt idx="0">
                  <c:v>Sum of Number of patients in Serum phosphorus summary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1'!$B$4</c:f>
              <c:numCache>
                <c:formatCode>General</c:formatCode>
                <c:ptCount val="1"/>
                <c:pt idx="0">
                  <c:v>638880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4F-4A91-A488-F132AFE0A7E0}"/>
            </c:ext>
          </c:extLst>
        </c:ser>
        <c:ser>
          <c:idx val="2"/>
          <c:order val="2"/>
          <c:tx>
            <c:strRef>
              <c:f>'kpi 1'!$C$3</c:f>
              <c:strCache>
                <c:ptCount val="1"/>
                <c:pt idx="0">
                  <c:v>Sum of Number of patients in hypercalcemia summary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1'!$C$4</c:f>
              <c:numCache>
                <c:formatCode>General</c:formatCode>
                <c:ptCount val="1"/>
                <c:pt idx="0">
                  <c:v>610244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4F-4A91-A488-F132AFE0A7E0}"/>
            </c:ext>
          </c:extLst>
        </c:ser>
        <c:ser>
          <c:idx val="3"/>
          <c:order val="3"/>
          <c:tx>
            <c:strRef>
              <c:f>'kpi 1'!$D$3</c:f>
              <c:strCache>
                <c:ptCount val="1"/>
                <c:pt idx="0">
                  <c:v>Sum of Number of patients in long term catheter summary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1'!$D$4</c:f>
              <c:numCache>
                <c:formatCode>General</c:formatCode>
                <c:ptCount val="1"/>
                <c:pt idx="0">
                  <c:v>574061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4F-4A91-A488-F132AFE0A7E0}"/>
            </c:ext>
          </c:extLst>
        </c:ser>
        <c:ser>
          <c:idx val="4"/>
          <c:order val="4"/>
          <c:tx>
            <c:strRef>
              <c:f>'kpi 1'!$E$3</c:f>
              <c:strCache>
                <c:ptCount val="1"/>
                <c:pt idx="0">
                  <c:v>Sum of Number of Patients included in fistula summary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1'!$E$4</c:f>
              <c:numCache>
                <c:formatCode>General</c:formatCode>
                <c:ptCount val="1"/>
                <c:pt idx="0">
                  <c:v>573879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4F-4A91-A488-F132AFE0A7E0}"/>
            </c:ext>
          </c:extLst>
        </c:ser>
        <c:ser>
          <c:idx val="5"/>
          <c:order val="5"/>
          <c:tx>
            <c:strRef>
              <c:f>'kpi 1'!$F$3</c:f>
              <c:strCache>
                <c:ptCount val="1"/>
                <c:pt idx="0">
                  <c:v>Sum of Number of patients included in the transfusion summary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1'!$F$4</c:f>
              <c:numCache>
                <c:formatCode>General</c:formatCode>
                <c:ptCount val="1"/>
                <c:pt idx="0">
                  <c:v>406483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4F-4A91-A488-F132AFE0A7E0}"/>
            </c:ext>
          </c:extLst>
        </c:ser>
        <c:ser>
          <c:idx val="6"/>
          <c:order val="6"/>
          <c:tx>
            <c:strRef>
              <c:f>'kpi 1'!$G$3</c:f>
              <c:strCache>
                <c:ptCount val="1"/>
                <c:pt idx="0">
                  <c:v>Sum of Number of patients included in hospitalization summary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1'!$G$4</c:f>
              <c:numCache>
                <c:formatCode>General</c:formatCode>
                <c:ptCount val="1"/>
                <c:pt idx="0">
                  <c:v>476435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4F-4A91-A488-F132AFE0A7E0}"/>
            </c:ext>
          </c:extLst>
        </c:ser>
        <c:ser>
          <c:idx val="7"/>
          <c:order val="7"/>
          <c:tx>
            <c:strRef>
              <c:f>'kpi 1'!$H$3</c:f>
              <c:strCache>
                <c:ptCount val="1"/>
                <c:pt idx="0">
                  <c:v>Sum of Number of patients in nPCR summary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1'!$H$4</c:f>
              <c:numCache>
                <c:formatCode>General</c:formatCode>
                <c:ptCount val="1"/>
                <c:pt idx="0">
                  <c:v>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4F-4A91-A488-F132AFE0A7E0}"/>
            </c:ext>
          </c:extLst>
        </c:ser>
        <c:ser>
          <c:idx val="8"/>
          <c:order val="8"/>
          <c:tx>
            <c:strRef>
              <c:f>'kpi 1'!$I$3</c:f>
              <c:strCache>
                <c:ptCount val="1"/>
                <c:pt idx="0">
                  <c:v>Sum of Number of patients in this facility for SWR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1'!$I$4</c:f>
              <c:numCache>
                <c:formatCode>General</c:formatCode>
                <c:ptCount val="1"/>
                <c:pt idx="0">
                  <c:v>222598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4F-4A91-A488-F132AFE0A7E0}"/>
            </c:ext>
          </c:extLst>
        </c:ser>
        <c:ser>
          <c:idx val="9"/>
          <c:order val="9"/>
          <c:tx>
            <c:strRef>
              <c:f>'kpi 1'!$J$3</c:f>
              <c:strCache>
                <c:ptCount val="1"/>
                <c:pt idx="0">
                  <c:v>Sum of Number of patients for PPPW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1'!$A$4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'kpi 1'!$J$4</c:f>
              <c:numCache>
                <c:formatCode>General</c:formatCode>
                <c:ptCount val="1"/>
                <c:pt idx="0">
                  <c:v>510258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A4F-4A91-A488-F132AFE0A7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06312928"/>
        <c:axId val="1206645920"/>
      </c:barChart>
      <c:catAx>
        <c:axId val="606312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645920"/>
        <c:crosses val="autoZero"/>
        <c:auto val="1"/>
        <c:lblAlgn val="ctr"/>
        <c:lblOffset val="100"/>
        <c:noMultiLvlLbl val="0"/>
      </c:catAx>
      <c:valAx>
        <c:axId val="1206645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0631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800" b="0" i="0" u="none" strike="noStrike" kern="1200" baseline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56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14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4" r:id="rId11"/>
    <p:sldLayoutId id="2147483665" r:id="rId12"/>
    <p:sldLayoutId id="2147483673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2.png"/><Relationship Id="rId4" Type="http://schemas.openxmlformats.org/officeDocument/2006/relationships/image" Target="../media/image1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9.tmp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0.tmp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21.tmp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2.png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2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5.tmp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tm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2.png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CARE 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49"/>
            <a:ext cx="5055600" cy="110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REDDY ESWAR THAI BABU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607068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</a:t>
            </a: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IA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LYSIS </a:t>
            </a: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DASHBOARD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246BE6-CF5A-4882-BA32-94425DBE8C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4482">
        <p14:vortex dir="r"/>
      </p:transition>
    </mc:Choice>
    <mc:Fallback>
      <p:transition spd="slow" advTm="4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6D81-7DB8-41FF-8ED4-C9A38913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3" y="445025"/>
            <a:ext cx="5735700" cy="941400"/>
          </a:xfrm>
        </p:spPr>
        <p:txBody>
          <a:bodyPr/>
          <a:lstStyle/>
          <a:p>
            <a:r>
              <a:rPr lang="en-US" sz="2000" dirty="0"/>
              <a:t>Average Payment Reduction Rate: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8D2A3-2739-4EBE-809D-536E3996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3" y="1051800"/>
            <a:ext cx="4763436" cy="1778804"/>
          </a:xfrm>
        </p:spPr>
        <p:txBody>
          <a:bodyPr/>
          <a:lstStyle/>
          <a:p>
            <a:r>
              <a:rPr lang="en-US" sz="1800" dirty="0">
                <a:latin typeface="Agency FB" panose="020B0503020202020204" pitchFamily="34" charset="0"/>
              </a:rPr>
              <a:t>Calculate and track the average rate at which payments are reduced, providing insights into cost-saving measures</a:t>
            </a:r>
          </a:p>
          <a:p>
            <a:r>
              <a:rPr lang="en-IN" sz="1800" dirty="0">
                <a:latin typeface="Agency FB" panose="020B0503020202020204" pitchFamily="34" charset="0"/>
              </a:rPr>
              <a:t>We had calculated the average payment reduction rate in percentage</a:t>
            </a:r>
            <a:endParaRPr lang="en-US" sz="1800" dirty="0">
              <a:latin typeface="Agency FB" panose="020B0503020202020204" pitchFamily="34" charset="0"/>
            </a:endParaRPr>
          </a:p>
        </p:txBody>
      </p:sp>
      <p:cxnSp>
        <p:nvCxnSpPr>
          <p:cNvPr id="4" name="Google Shape;275;p49">
            <a:extLst>
              <a:ext uri="{FF2B5EF4-FFF2-40B4-BE49-F238E27FC236}">
                <a16:creationId xmlns:a16="http://schemas.microsoft.com/office/drawing/2014/main" id="{B054533C-A6E7-4FF4-80EB-3FCD369D436F}"/>
              </a:ext>
            </a:extLst>
          </p:cNvPr>
          <p:cNvCxnSpPr>
            <a:cxnSpLocks/>
          </p:cNvCxnSpPr>
          <p:nvPr/>
        </p:nvCxnSpPr>
        <p:spPr>
          <a:xfrm>
            <a:off x="568323" y="445025"/>
            <a:ext cx="46289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EE407E-C5EE-41D4-926B-A5763404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81" y="2433918"/>
            <a:ext cx="3390126" cy="250787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BFF3EB-636F-4F68-8881-2DB6616DB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564">
        <p14:glitter pattern="hexagon"/>
      </p:transition>
    </mc:Choice>
    <mc:Fallback>
      <p:transition spd="slow" advTm="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ject helthcare  - Excel">
            <a:extLst>
              <a:ext uri="{FF2B5EF4-FFF2-40B4-BE49-F238E27FC236}">
                <a16:creationId xmlns:a16="http://schemas.microsoft.com/office/drawing/2014/main" id="{16A82EFB-5EA2-4D20-9ECD-7BD2D7F83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1" t="22223" r="34117" b="5514"/>
          <a:stretch/>
        </p:blipFill>
        <p:spPr>
          <a:xfrm>
            <a:off x="1094887" y="467285"/>
            <a:ext cx="6954226" cy="42089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C046BE-5794-42BA-94C6-35390A4CF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778">
        <p14:ripple/>
      </p:transition>
    </mc:Choice>
    <mc:Fallback>
      <p:transition advTm="7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7FBEA-2E17-4A17-84CB-6B4DBC843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90" y="464088"/>
            <a:ext cx="6742420" cy="42153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472F5D-6EB3-4262-A039-0E3FC65F8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01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734">
        <p15:prstTrans prst="crush"/>
      </p:transition>
    </mc:Choice>
    <mc:Fallback>
      <p:transition advTm="7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au - Tableau dashboard">
            <a:extLst>
              <a:ext uri="{FF2B5EF4-FFF2-40B4-BE49-F238E27FC236}">
                <a16:creationId xmlns:a16="http://schemas.microsoft.com/office/drawing/2014/main" id="{1C5DB8D3-ECAA-4056-9C32-42E7B3DE32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53" t="10269" r="1691" b="7552"/>
          <a:stretch/>
        </p:blipFill>
        <p:spPr>
          <a:xfrm>
            <a:off x="1125918" y="517712"/>
            <a:ext cx="7305388" cy="397360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F0E8EE-718E-4443-AE19-F25BA9322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7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926">
        <p15:prstTrans prst="prestige"/>
      </p:transition>
    </mc:Choice>
    <mc:Fallback>
      <p:transition advTm="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ySQL Workbench">
            <a:extLst>
              <a:ext uri="{FF2B5EF4-FFF2-40B4-BE49-F238E27FC236}">
                <a16:creationId xmlns:a16="http://schemas.microsoft.com/office/drawing/2014/main" id="{BA30207B-023C-477F-8188-FCF9CE8F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0" y="437029"/>
            <a:ext cx="7700753" cy="41685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2DDEF5-FE8B-446A-9065-BDF9B9256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02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957">
        <p15:prstTrans prst="fallOver"/>
      </p:transition>
    </mc:Choice>
    <mc:Fallback>
      <p:transition advTm="9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THINGS THAT NEED TO BE DEVELOPED IN THIS PROJECT THIS MEANS SUGGESTIONS .</a:t>
            </a:r>
            <a:endParaRPr dirty="0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599"/>
            <a:ext cx="3468900" cy="4123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Focus on services for survival summary, Which has highest number of patients in this category.</a:t>
            </a:r>
            <a:endParaRPr lang="en-GB" dirty="0">
              <a:solidFill>
                <a:schemeClr val="lt1"/>
              </a:solidFill>
            </a:endParaRPr>
          </a:p>
          <a:p>
            <a:pPr lvl="0">
              <a:spcBef>
                <a:spcPts val="1000"/>
              </a:spcBef>
            </a:pPr>
            <a:r>
              <a:rPr lang="en-GB" dirty="0"/>
              <a:t>Try to improve more than previous  profit-generating aspects, as they constitute the majority (88.75%) of patients.</a:t>
            </a:r>
            <a:endParaRPr lang="en-GB" dirty="0">
              <a:solidFill>
                <a:schemeClr val="lt1"/>
              </a:solidFill>
            </a:endParaRP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Try to resolve and investigate the issues in ‘Fresenius medical care’ and ‘</a:t>
            </a:r>
            <a:r>
              <a:rPr lang="en-US" dirty="0" err="1"/>
              <a:t>Davita</a:t>
            </a:r>
            <a:r>
              <a:rPr lang="en-US" dirty="0"/>
              <a:t>’ chain organizations.</a:t>
            </a:r>
          </a:p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Regularly monitor and manage the average payment reduction rate to ensure financial sustainability.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 </a:t>
            </a:r>
            <a:r>
              <a:rPr lang="en" dirty="0"/>
              <a:t>EXHORTATION</a:t>
            </a:r>
            <a:r>
              <a:rPr lang="en-US" dirty="0"/>
              <a:t>S: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7D34D0-23CB-4BB0-8E80-4E6545DA2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34">
        <p14:doors dir="vert"/>
      </p:transition>
    </mc:Choice>
    <mc:Fallback>
      <p:transition spd="slow" advTm="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4629150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CONCLUSION : 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84" name="Google Shape;2084;p61"/>
          <p:cNvCxnSpPr/>
          <p:nvPr/>
        </p:nvCxnSpPr>
        <p:spPr>
          <a:xfrm>
            <a:off x="1171385" y="4699000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AC21C00-33CB-461E-96A9-91754201D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794" y="990030"/>
            <a:ext cx="5359306" cy="3642480"/>
          </a:xfrm>
        </p:spPr>
        <p:txBody>
          <a:bodyPr/>
          <a:lstStyle/>
          <a:p>
            <a:r>
              <a:rPr lang="en-GB" sz="1100" dirty="0">
                <a:solidFill>
                  <a:srgbClr val="92D050"/>
                </a:solidFill>
              </a:rPr>
              <a:t>By addressing these key issues, we can significantly improve the efficiency and effectiveness of dialysis care. Our Dialysis Dashboard provides the insights needed to make data-driven decisions that enhance patient outcomes, optimize resource utilization, and ensure financial sustainability.</a:t>
            </a:r>
            <a:br>
              <a:rPr lang="en-GB" sz="1100" dirty="0">
                <a:solidFill>
                  <a:srgbClr val="92D050"/>
                </a:solidFill>
              </a:rPr>
            </a:br>
            <a:br>
              <a:rPr lang="en-GB" sz="1600" dirty="0">
                <a:solidFill>
                  <a:srgbClr val="92D050"/>
                </a:solidFill>
              </a:rPr>
            </a:br>
            <a:r>
              <a:rPr lang="en-GB" sz="1600" dirty="0">
                <a:solidFill>
                  <a:schemeClr val="accent4">
                    <a:lumMod val="75000"/>
                  </a:schemeClr>
                </a:solidFill>
              </a:rPr>
              <a:t>Key Actions: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/>
              <a:t>1.Focus on high-impact areas like the survival summary.</a:t>
            </a:r>
            <a:br>
              <a:rPr lang="en-GB" sz="1100" dirty="0"/>
            </a:br>
            <a:r>
              <a:rPr lang="en-GB" sz="1100" dirty="0"/>
              <a:t>2.Ensure accurate and comprehensive data reporting.</a:t>
            </a:r>
            <a:br>
              <a:rPr lang="en-GB" sz="1100" dirty="0"/>
            </a:br>
            <a:r>
              <a:rPr lang="en-GB" sz="1100" dirty="0"/>
              <a:t>3.Standardize best practices across all facilities.</a:t>
            </a:r>
            <a:br>
              <a:rPr lang="en-GB" sz="1100" dirty="0"/>
            </a:br>
            <a:r>
              <a:rPr lang="en-GB" sz="1100" dirty="0"/>
              <a:t>4.Enhance the efficiency of non-profit organizations.</a:t>
            </a:r>
            <a:br>
              <a:rPr lang="en-GB" sz="1100" dirty="0"/>
            </a:br>
            <a:r>
              <a:rPr lang="en-GB" sz="1100" dirty="0"/>
              <a:t>5.Improve resource distribution and facility expansion.</a:t>
            </a:r>
            <a:br>
              <a:rPr lang="en-GB" sz="1100" dirty="0"/>
            </a:br>
            <a:r>
              <a:rPr lang="en-GB" sz="1100" dirty="0"/>
              <a:t>6.Implement and monitor cost-saving measures.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chemeClr val="accent4">
                    <a:lumMod val="75000"/>
                  </a:schemeClr>
                </a:solidFill>
              </a:rPr>
              <a:t>By taking these actions, we can create a more equitable, efficient, and effective dialysis care system that meets the needs of all patients</a:t>
            </a:r>
            <a:r>
              <a:rPr lang="en-GB" sz="1100" dirty="0"/>
              <a:t>.</a:t>
            </a:r>
            <a:br>
              <a:rPr lang="en-GB" sz="1100" dirty="0"/>
            </a:br>
            <a:endParaRPr lang="en-US" sz="11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8DE3DC-D5BA-4F02-B6EA-F7A8A5637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">
        <p14:ferris dir="l"/>
      </p:transition>
    </mc:Choice>
    <mc:Fallback>
      <p:transition spd="slow" advTm="6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68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REDDY ESWAR THAI BABU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HELTHCARE DIALYSIS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D1E33D4-CFD8-42A5-8C0E-845731BBD967}"/>
              </a:ext>
            </a:extLst>
          </p:cNvPr>
          <p:cNvSpPr/>
          <p:nvPr/>
        </p:nvSpPr>
        <p:spPr>
          <a:xfrm>
            <a:off x="924870" y="3552874"/>
            <a:ext cx="3305405" cy="68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0083A1-D8CB-4411-9DFF-F78BB88D0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200">
        <p14:flash/>
      </p:transition>
    </mc:Choice>
    <mc:Fallback>
      <p:transition spd="slow" advTm="3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1DE6C-3356-47AB-824E-1DEAEFA7E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80" y="726141"/>
            <a:ext cx="3009885" cy="4121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59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4036912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>
                <a:latin typeface="Bahnschrift Light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Welcome to the Optimizing Dialysis Care presentation. This dashboard provides a comprehensive view of healthcare analytics for dialysis patients. Our goal is to enhance patient outcomes and resource utilization through data-driven insights</a:t>
            </a:r>
            <a:endParaRPr sz="2000" dirty="0">
              <a:latin typeface="Bahnschrift Light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CE0B03-2F7E-48C4-85C0-98CFEA3843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644261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DASHBOARDS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644261" y="3148075"/>
            <a:ext cx="219667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AS PER MY INSIGHTS EXCEL,TABLEAU,POWERBI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DASHBOARDS HAVE BEEN CREATED </a:t>
            </a:r>
            <a:endParaRPr sz="11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THERE IS A CONCLUSION WHICH CAN USE FOR THIS PROJECT</a:t>
            </a:r>
            <a:endParaRPr sz="11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259969" y="265123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 P I ‘ S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317812" y="3148075"/>
            <a:ext cx="2140535" cy="1477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KPI”S ARE THE KEY PERFORMANCE INDICATORS WHICH WAS GIVEN IS EXPLAIN IN NEXT 6 PAGES </a:t>
            </a:r>
            <a:endParaRPr sz="11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5D2C7E-0331-4A2B-A5AE-ADFE94F16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72">
        <p:dissolve/>
      </p:transition>
    </mc:Choice>
    <mc:Fallback>
      <p:transition spd="slow" advTm="872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COMING TO </a:t>
            </a:r>
            <a:r>
              <a:rPr 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KEY PERFORMANCE INDICATORS</a:t>
            </a:r>
            <a:endParaRPr sz="1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28BF5D-74B0-458A-A317-2393879F7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83">
        <p14:ferris dir="l"/>
      </p:transition>
    </mc:Choice>
    <mc:Fallback>
      <p:transition advTm="6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75488" y="486689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Number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of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Patients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across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various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summaries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572000" y="1316671"/>
            <a:ext cx="3247465" cy="151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Gain a deeper understanding of patient distribution across different categories </a:t>
            </a:r>
          </a:p>
          <a:p>
            <a:pPr marL="0" lvl="0" indent="0">
              <a:buNone/>
            </a:pPr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0" lvl="0" indent="0">
              <a:buNone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ACCORDING TO INSIGHTS:</a:t>
            </a:r>
            <a:endParaRPr lang="en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Highest number of patients are in survival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Least number of patients are in </a:t>
            </a:r>
            <a:r>
              <a:rPr lang="en-IN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nPCR</a:t>
            </a:r>
            <a:r>
              <a:rPr lang="en-IN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summary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996511" y="486689"/>
            <a:ext cx="34880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48DC7B-2461-4E7C-B143-7E163E0E22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426563"/>
              </p:ext>
            </p:extLst>
          </p:nvPr>
        </p:nvGraphicFramePr>
        <p:xfrm>
          <a:off x="0" y="1871785"/>
          <a:ext cx="4747100" cy="231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84DEFE-E31D-4488-ACB9-21F47E851E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95">
        <p14:honeycomb/>
      </p:transition>
    </mc:Choice>
    <mc:Fallback>
      <p:transition spd="slow" advTm="2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Profit vs. Non-Profit Stats</a:t>
            </a:r>
            <a:endParaRPr sz="2000" dirty="0"/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1026200" y="414022"/>
            <a:ext cx="33911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26200" y="1715094"/>
            <a:ext cx="2390100" cy="1184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Agency FB" panose="020B0503020202020204" pitchFamily="34" charset="0"/>
              </a:rPr>
              <a:t>Examine the financial aspects and compare performance between profit and non-profit entities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026200" y="3228309"/>
            <a:ext cx="2390100" cy="995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Count of profit is 6854 which is  88.75%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Count of non profit is 869 which is 11.25%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gency FB" panose="020B0503020202020204" pitchFamily="34" charset="0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16971934-4981-47DF-889E-10E837EBF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8" y="1715094"/>
            <a:ext cx="5123330" cy="27940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8CE389-4A80-426D-BCD9-D4BD3A1AF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541">
        <p15:prstTrans prst="fracture"/>
      </p:transition>
    </mc:Choice>
    <mc:Fallback>
      <p:transition spd="slow" advTm="1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</a:t>
            </a:r>
            <a:r>
              <a:rPr lang="en-US" sz="2000" dirty="0"/>
              <a:t>Chain Organizations </a:t>
            </a:r>
            <a:r>
              <a:rPr lang="en-US" sz="2000" dirty="0" err="1"/>
              <a:t>w.r.t.</a:t>
            </a:r>
            <a:r>
              <a:rPr lang="en-US" sz="2000" dirty="0"/>
              <a:t> Total Performance Score as No Score</a:t>
            </a:r>
            <a:endParaRPr sz="2000" dirty="0"/>
          </a:p>
        </p:txBody>
      </p:sp>
      <p:cxnSp>
        <p:nvCxnSpPr>
          <p:cNvPr id="234" name="Google Shape;234;p46"/>
          <p:cNvCxnSpPr>
            <a:cxnSpLocks/>
          </p:cNvCxnSpPr>
          <p:nvPr/>
        </p:nvCxnSpPr>
        <p:spPr>
          <a:xfrm>
            <a:off x="1026200" y="414022"/>
            <a:ext cx="4460200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6208114" y="1739501"/>
            <a:ext cx="2847433" cy="3155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Agency FB" panose="020B0503020202020204" pitchFamily="34" charset="0"/>
              </a:rPr>
              <a:t>Assess the performance of chain organizations in relation to their total performance score</a:t>
            </a:r>
          </a:p>
          <a:p>
            <a:pPr marL="0" lvl="0" indent="0"/>
            <a:endParaRPr lang="en-US" dirty="0">
              <a:latin typeface="Agency FB" panose="020B0503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Most numbers of no score performance are in  ‘Fresenius medical care’ and ‘ </a:t>
            </a:r>
            <a:r>
              <a:rPr lang="en-IN" dirty="0" err="1">
                <a:latin typeface="Agency FB" panose="020B0503020202020204" pitchFamily="34" charset="0"/>
              </a:rPr>
              <a:t>Davita</a:t>
            </a:r>
            <a:r>
              <a:rPr lang="en-IN" dirty="0">
                <a:latin typeface="Agency FB" panose="020B0503020202020204" pitchFamily="34" charset="0"/>
              </a:rPr>
              <a:t>’ chain organization.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Agency FB" panose="020B0503020202020204" pitchFamily="34" charset="0"/>
              </a:rPr>
              <a:t>Total count of no score is 369.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5401666" y="616907"/>
            <a:ext cx="563636" cy="5585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5462147" y="682667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E7F4E-552C-4F9A-BB14-24E645503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35" y="1341955"/>
            <a:ext cx="5131241" cy="34602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532125-9989-4F79-9F8F-1B06D9E0C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558">
        <p14:honeycomb/>
      </p:transition>
    </mc:Choice>
    <mc:Fallback>
      <p:transition spd="slow" advTm="5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title"/>
          </p:nvPr>
        </p:nvSpPr>
        <p:spPr>
          <a:xfrm>
            <a:off x="463473" y="453021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Dialysis Stations Stats:</a:t>
            </a:r>
            <a:endParaRPr sz="20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body" idx="1"/>
          </p:nvPr>
        </p:nvSpPr>
        <p:spPr>
          <a:xfrm>
            <a:off x="568323" y="923721"/>
            <a:ext cx="3048936" cy="2377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latin typeface="Agency FB" panose="020B0503020202020204" pitchFamily="34" charset="0"/>
              </a:rPr>
              <a:t>Analyze and visualize key metrics related to dialysis stations to identify trends and patterns</a:t>
            </a:r>
          </a:p>
          <a:p>
            <a:pPr marL="0" lvl="0" indent="0" algn="ctr">
              <a:buNone/>
            </a:pPr>
            <a:endParaRPr lang="en-US" sz="14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gency FB" panose="020B0503020202020204" pitchFamily="34" charset="0"/>
              </a:rPr>
              <a:t>Total number of dialysis station is 55328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Agency FB" panose="020B0503020202020204" pitchFamily="34" charset="0"/>
              </a:rPr>
              <a:t>HOUSTON  city  has highest number of dialysis station nearly  1911 stations  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568323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Tableau - Tableau dashboard">
            <a:extLst>
              <a:ext uri="{FF2B5EF4-FFF2-40B4-BE49-F238E27FC236}">
                <a16:creationId xmlns:a16="http://schemas.microsoft.com/office/drawing/2014/main" id="{EEB42C18-C5D1-4099-ACC2-FABD1DBB1E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36" t="15023" r="5452" b="5786"/>
          <a:stretch/>
        </p:blipFill>
        <p:spPr>
          <a:xfrm>
            <a:off x="3722109" y="605117"/>
            <a:ext cx="5210514" cy="32272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1AA46C-AFE1-43B4-8D59-C05B456F0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 advTm="613">
        <p15:prstTrans prst="drape"/>
      </p:transition>
    </mc:Choice>
    <mc:Fallback>
      <p:transition spd="med" advTm="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9E27-CA8D-4A7D-BA27-7FD3646A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5" y="445025"/>
            <a:ext cx="5735700" cy="941400"/>
          </a:xfrm>
        </p:spPr>
        <p:txBody>
          <a:bodyPr/>
          <a:lstStyle/>
          <a:p>
            <a:r>
              <a:rPr lang="en-US" sz="2000" dirty="0"/>
              <a:t># of Category Text -   As Expected: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CBA55-41BD-410D-9045-BE897D1E0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5" y="948021"/>
            <a:ext cx="4638483" cy="4000495"/>
          </a:xfrm>
        </p:spPr>
        <p:txBody>
          <a:bodyPr/>
          <a:lstStyle/>
          <a:p>
            <a:r>
              <a:rPr lang="en-US" sz="1600" dirty="0">
                <a:latin typeface="Agency FB" panose="020B0503020202020204" pitchFamily="34" charset="0"/>
              </a:rPr>
              <a:t>Determine the expected number of category texts and evaluate their impact on the overall dataset</a:t>
            </a:r>
          </a:p>
          <a:p>
            <a:r>
              <a:rPr lang="en-US" sz="1600" dirty="0">
                <a:latin typeface="Agency FB" panose="020B0503020202020204" pitchFamily="34" charset="0"/>
              </a:rPr>
              <a:t>Patient hospitalization category text has the most  </a:t>
            </a:r>
            <a:r>
              <a:rPr lang="en-US" sz="1400" dirty="0">
                <a:latin typeface="Agency FB" panose="020B0503020202020204" pitchFamily="34" charset="0"/>
              </a:rPr>
              <a:t>ASEXPECTED THAN OTHER NEARLY 6506 AS EXPECTED</a:t>
            </a:r>
            <a:endParaRPr lang="en-US" sz="1400" dirty="0">
              <a:solidFill>
                <a:schemeClr val="accent1"/>
              </a:solidFill>
              <a:latin typeface="Agency FB" panose="020B0503020202020204" pitchFamily="34" charset="0"/>
              <a:sym typeface="Montserrat ExtraBold"/>
            </a:endParaRPr>
          </a:p>
        </p:txBody>
      </p:sp>
      <p:cxnSp>
        <p:nvCxnSpPr>
          <p:cNvPr id="4" name="Google Shape;275;p49">
            <a:extLst>
              <a:ext uri="{FF2B5EF4-FFF2-40B4-BE49-F238E27FC236}">
                <a16:creationId xmlns:a16="http://schemas.microsoft.com/office/drawing/2014/main" id="{F511BC11-F616-4268-9DFB-A5236D70BCE2}"/>
              </a:ext>
            </a:extLst>
          </p:cNvPr>
          <p:cNvCxnSpPr>
            <a:cxnSpLocks/>
          </p:cNvCxnSpPr>
          <p:nvPr/>
        </p:nvCxnSpPr>
        <p:spPr>
          <a:xfrm>
            <a:off x="568323" y="445025"/>
            <a:ext cx="462896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034A568-E6DA-4435-BBE0-F341CB36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41" y="2094296"/>
            <a:ext cx="4888006" cy="260417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D8EACB-FDEF-4F16-B97D-1401C7A67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0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11">
        <p14:reveal/>
      </p:transition>
    </mc:Choice>
    <mc:Fallback>
      <p:transition spd="slow" advTm="5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475</Words>
  <Application>Microsoft Office PowerPoint</Application>
  <PresentationFormat>On-screen Show (16:9)</PresentationFormat>
  <Paragraphs>56</Paragraphs>
  <Slides>17</Slides>
  <Notes>14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Agency FB</vt:lpstr>
      <vt:lpstr>Microsoft Himalaya</vt:lpstr>
      <vt:lpstr>Montserrat Medium</vt:lpstr>
      <vt:lpstr>Montserrat ExtraLight</vt:lpstr>
      <vt:lpstr>Arial</vt:lpstr>
      <vt:lpstr>Montserrat</vt:lpstr>
      <vt:lpstr>Montserrat ExtraBold</vt:lpstr>
      <vt:lpstr>Bahnschrift Light</vt:lpstr>
      <vt:lpstr>Futuristic Background by Slidesgo</vt:lpstr>
      <vt:lpstr>HEALTH CARE </vt:lpstr>
      <vt:lpstr>Introduction</vt:lpstr>
      <vt:lpstr>01</vt:lpstr>
      <vt:lpstr>COMING TO KEY PERFORMANCE INDICATORS</vt:lpstr>
      <vt:lpstr>Number of Patients across various summaries</vt:lpstr>
      <vt:lpstr>Profit vs. Non-Profit Stats</vt:lpstr>
      <vt:lpstr> Chain Organizations w.r.t. Total Performance Score as No Score</vt:lpstr>
      <vt:lpstr>Dialysis Stations Stats:</vt:lpstr>
      <vt:lpstr># of Category Text -   As Expected:</vt:lpstr>
      <vt:lpstr>Average Payment Reduction Rate:</vt:lpstr>
      <vt:lpstr>PowerPoint Presentation</vt:lpstr>
      <vt:lpstr>PowerPoint Presentation</vt:lpstr>
      <vt:lpstr>PowerPoint Presentation</vt:lpstr>
      <vt:lpstr>PowerPoint Presentation</vt:lpstr>
      <vt:lpstr> EXHORTATIONS:</vt:lpstr>
      <vt:lpstr> CONCLUSION 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</dc:title>
  <dc:creator>ADMIN</dc:creator>
  <cp:lastModifiedBy>eswar reddy</cp:lastModifiedBy>
  <cp:revision>21</cp:revision>
  <dcterms:modified xsi:type="dcterms:W3CDTF">2024-06-06T11:14:11Z</dcterms:modified>
</cp:coreProperties>
</file>